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ink/inkAction1.xml" ContentType="application/vnd.ms-office.inkAction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ink/inkAction2.xml" ContentType="application/vnd.ms-office.inkAction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notesMasterIdLst>
    <p:notesMasterId r:id="rId10"/>
  </p:notesMasterIdLst>
  <p:sldIdLst>
    <p:sldId id="256" r:id="rId2"/>
    <p:sldId id="259" r:id="rId3"/>
    <p:sldId id="257" r:id="rId4"/>
    <p:sldId id="258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6417" autoAdjust="0"/>
  </p:normalViewPr>
  <p:slideViewPr>
    <p:cSldViewPr snapToGrid="0">
      <p:cViewPr varScale="1">
        <p:scale>
          <a:sx n="57" d="100"/>
          <a:sy n="57" d="100"/>
        </p:scale>
        <p:origin x="78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25157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10-29T11:42:39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2146">
    <iact:property name="dataType"/>
    <iact:actionData xml:id="d0">
      <inkml:trace xmlns:inkml="http://www.w3.org/2003/InkML" xml:id="stk0" contextRef="#ctx0" brushRef="#br0">2950 6987 0,'1723'0'156,"-1204"24"-151,-2761-48-4,4579 48 75,-1983-1-8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25157" units="1/cm"/>
          <inkml:channelProperty channel="Y" name="resolution" value="40.29851" units="1/cm"/>
          <inkml:channelProperty channel="T" name="resolution" value="1" units="1/dev"/>
        </inkml:channelProperties>
      </inkml:inkSource>
      <inkml:timestamp xml:id="ts0" timeString="2020-10-29T12:17:02.6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087">
    <iact:property name="dataType"/>
    <iact:actionData xml:id="d0">
      <inkml:trace xmlns:inkml="http://www.w3.org/2003/InkML" xml:id="stk0" contextRef="#ctx0" brushRef="#br0">3045 10693 0,'23'0'17,"-46"0"-17,117 0 6,95 48 17,-71-48-14,24 23 8,46-23-8,25 47-6,-24-47 7,23 24-3,24-24 4,0 24-2,425-1 0,-260 24 3,-23-47-2,70 24 1,284-24 0,-402 47-1,-70-47 2,212 0-5,-260 24 2,-47-24-1,-94 0 1,24 0-2,-48 0 3,-24 0-2,1 0 2,0 0 26,23 0-24,-24 0-4,48-24 2,-47 24-1,23 0 0,-23 0 1</inkml:trace>
    </iact:actionData>
  </iact:action>
  <iact:action type="add" startTime="13561">
    <iact:property name="dataType"/>
    <iact:actionData xml:id="d1">
      <inkml:trace xmlns:inkml="http://www.w3.org/2003/InkML" xml:id="stk1" contextRef="#ctx0" brushRef="#br0">5287 18507 0,'23'0'117,"25"0"-107,-25 0 2,24 0-3,24 23 0,-24-23 3,1 24-2,46-24 2,-47 24-1,-23-24-2,141 0 2,-47 0-1,0 0-1,71 0 2,212 0-1,-236 0 0,1 0 1,-25 0-2,142 0 2,-117 0-2,-1 23 1,0-23 0,118 71-1,-188-71 2,-25 0-1,-46 0 0,0 0 0</inkml:trace>
    </iact:actionData>
  </iact:action>
  <iact:action type="add" startTime="19955">
    <iact:property name="dataType"/>
    <iact:actionData xml:id="d2">
      <inkml:trace xmlns:inkml="http://www.w3.org/2003/InkML" xml:id="stk2" contextRef="#ctx0" brushRef="#br0">10408 10811 0,'47'0'124,"95"0"-111,-24 0 0,-24 0 0,95 0-3,-24 0 0,48 0 2,94 0-1,-213 0-2,0 0 2,-46 0-2,-1 0 35,94 0-27,-46 24-14,-24-24 8,70 0 1,-70 24-2,-47-24-7,-1 0 8,1 0 0,-1 0-8,48 0 5,0 0 5,47 0-1,24 23-2,141 24 1,-142-23 0,-46 0-2,-1-1 4</inkml:trace>
    </iact:actionData>
  </iact:action>
  <iact:action type="add" startTime="21535">
    <iact:property name="dataType"/>
    <iact:actionData xml:id="d3">
      <inkml:trace xmlns:inkml="http://www.w3.org/2003/InkML" xml:id="stk3" contextRef="#ctx0" brushRef="#br0">10786 18176 0,'23'0'74,"119"0"-61,-95 0-2,0 0 0,166 0 0,-95 0 0,23 0 1,-70 0-3,-24 0 3,-23 0 1,-24-23-4,24 23 2,-1 0 23,24 0-22,24-24-2,-47 24 6,-24-23 40</inkml:trace>
    </iact:actionData>
  </iact:action>
</iact:actions>
</file>

<file path=ppt/media/image1.png>
</file>

<file path=ppt/media/image10.gif>
</file>

<file path=ppt/media/image11.png>
</file>

<file path=ppt/media/image12.png>
</file>

<file path=ppt/media/image2.svg>
</file>

<file path=ppt/media/image3.gif>
</file>

<file path=ppt/media/image4.png>
</file>

<file path=ppt/media/image5.gif>
</file>

<file path=ppt/media/image6.gif>
</file>

<file path=ppt/media/image7.png>
</file>

<file path=ppt/media/image8.sv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ECFF8DA1-544F-4408-8310-684BE276A775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a-I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309B184C-2370-48DE-A1EC-3173528165CD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833799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sz="1600" dirty="0"/>
              <a:t>احتمالاً موقعی که داشتم </a:t>
            </a:r>
            <a:r>
              <a:rPr lang="en-US" sz="1600" dirty="0"/>
              <a:t>there is </a:t>
            </a:r>
            <a:r>
              <a:rPr lang="fa-IR" sz="1600" dirty="0"/>
              <a:t>و</a:t>
            </a:r>
            <a:r>
              <a:rPr lang="en-US" sz="1600" dirty="0"/>
              <a:t> there are </a:t>
            </a:r>
            <a:r>
              <a:rPr lang="fa-IR" sz="1600" dirty="0"/>
              <a:t> رو درس می دادم اینا رو دیدید . و شاید هم براتون سوال شده باشه که معنی </a:t>
            </a:r>
            <a:r>
              <a:rPr lang="fa-IR" sz="1600" dirty="0" err="1"/>
              <a:t>شون</a:t>
            </a:r>
            <a:r>
              <a:rPr lang="fa-IR" sz="1600" dirty="0"/>
              <a:t> چیه و کدوم رو کجا استفاده کنم ؟</a:t>
            </a:r>
          </a:p>
          <a:p>
            <a:pPr algn="r" rtl="1"/>
            <a:r>
              <a:rPr lang="fa-IR" sz="1600" dirty="0"/>
              <a:t>اما </a:t>
            </a:r>
            <a:r>
              <a:rPr lang="fa-IR" sz="1600" dirty="0" err="1"/>
              <a:t>اسفتاده</a:t>
            </a:r>
            <a:r>
              <a:rPr lang="fa-IR" sz="1600" dirty="0"/>
              <a:t> </a:t>
            </a:r>
            <a:r>
              <a:rPr lang="fa-IR" sz="1600" dirty="0" err="1"/>
              <a:t>شون</a:t>
            </a:r>
            <a:r>
              <a:rPr lang="fa-IR" sz="1600" dirty="0"/>
              <a:t>... ؟</a:t>
            </a:r>
          </a:p>
          <a:p>
            <a:pPr algn="r" rtl="1"/>
            <a:r>
              <a:rPr lang="fa-IR" sz="1600" dirty="0"/>
              <a:t>الآن می گم.</a:t>
            </a:r>
          </a:p>
          <a:p>
            <a:pPr algn="r" rtl="1"/>
            <a:endParaRPr lang="fa-IR" sz="1600" dirty="0"/>
          </a:p>
          <a:p>
            <a:pPr algn="r" rtl="1"/>
            <a:r>
              <a:rPr lang="fa-IR" sz="1600" dirty="0"/>
              <a:t>همه ای این کلمه ها معنی </a:t>
            </a:r>
            <a:r>
              <a:rPr lang="fa-IR" sz="1600" dirty="0" err="1"/>
              <a:t>شون</a:t>
            </a:r>
            <a:r>
              <a:rPr lang="fa-IR" sz="1600" dirty="0"/>
              <a:t> می شه 1. اما </a:t>
            </a:r>
            <a:r>
              <a:rPr lang="fa-IR" sz="1600" dirty="0" err="1"/>
              <a:t>کاربردشون</a:t>
            </a:r>
            <a:r>
              <a:rPr lang="fa-IR" sz="1600" dirty="0"/>
              <a:t> و جایی که اونا رو استفاده می کنیم </a:t>
            </a:r>
            <a:r>
              <a:rPr lang="fa-IR" sz="1600" dirty="0" err="1"/>
              <a:t>یه</a:t>
            </a:r>
            <a:r>
              <a:rPr lang="fa-IR" sz="1600" dirty="0"/>
              <a:t> کم با هم فرق می کنه که توی پایه های بالاتر می </a:t>
            </a:r>
            <a:r>
              <a:rPr lang="fa-IR" sz="1600" dirty="0" err="1"/>
              <a:t>خونید</a:t>
            </a:r>
            <a:r>
              <a:rPr lang="fa-IR" sz="1600" dirty="0"/>
              <a:t>. فعلاً همین قدر بهتون بگم گه اگه جایی لازم شد دقیق از نظر ریاضی بگیم یک از</a:t>
            </a:r>
            <a:r>
              <a:rPr lang="en-US" sz="1600" dirty="0"/>
              <a:t>one </a:t>
            </a:r>
            <a:r>
              <a:rPr lang="fa-IR" sz="1600" dirty="0"/>
              <a:t> استفاده می کنیم و بقیه جاها از اون دو </a:t>
            </a:r>
            <a:r>
              <a:rPr lang="fa-IR" sz="1600" dirty="0" err="1"/>
              <a:t>تای</a:t>
            </a:r>
            <a:r>
              <a:rPr lang="fa-IR" sz="1600" dirty="0"/>
              <a:t> دیگه.</a:t>
            </a:r>
          </a:p>
          <a:p>
            <a:pPr algn="r" rtl="1"/>
            <a:endParaRPr lang="fa-IR" sz="1600" dirty="0"/>
          </a:p>
          <a:p>
            <a:pPr algn="r" rtl="1"/>
            <a:r>
              <a:rPr lang="fa-IR" sz="1600" dirty="0"/>
              <a:t>قبل از این که بگم از بین اون دو </a:t>
            </a:r>
            <a:r>
              <a:rPr lang="fa-IR" sz="1600" dirty="0" err="1"/>
              <a:t>تای</a:t>
            </a:r>
            <a:r>
              <a:rPr lang="fa-IR" sz="1600" dirty="0"/>
              <a:t> دیگه یعنی </a:t>
            </a:r>
            <a:r>
              <a:rPr lang="en-US" sz="1600" dirty="0"/>
              <a:t>a </a:t>
            </a:r>
            <a:r>
              <a:rPr lang="fa-IR" sz="1600" dirty="0"/>
              <a:t> و </a:t>
            </a:r>
            <a:r>
              <a:rPr lang="en-US" sz="1600" dirty="0"/>
              <a:t> an</a:t>
            </a:r>
            <a:r>
              <a:rPr lang="fa-IR" sz="1600" dirty="0"/>
              <a:t> </a:t>
            </a:r>
            <a:r>
              <a:rPr lang="fa-IR" sz="1600" dirty="0" err="1"/>
              <a:t>کدومشون</a:t>
            </a:r>
            <a:r>
              <a:rPr lang="fa-IR" sz="1600" dirty="0"/>
              <a:t> رو کجا استفاده می کنیم. باید </a:t>
            </a:r>
            <a:r>
              <a:rPr lang="fa-IR" sz="1600" dirty="0" err="1"/>
              <a:t>یه</a:t>
            </a:r>
            <a:r>
              <a:rPr lang="fa-IR" sz="1600" dirty="0"/>
              <a:t> مطلب درباره ی  </a:t>
            </a:r>
            <a:r>
              <a:rPr lang="fa-IR" sz="1600" dirty="0" err="1"/>
              <a:t>یه</a:t>
            </a:r>
            <a:r>
              <a:rPr lang="fa-IR" sz="1600" dirty="0"/>
              <a:t> دسته بندی خاص از صداهای زبان رو بهتون بگم.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B184C-2370-48DE-A1EC-3173528165CD}" type="slidenum">
              <a:rPr lang="fa-IR" smtClean="0"/>
              <a:t>2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971638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sz="1400" dirty="0"/>
              <a:t>صداهای هر زبان به دو دسته ی صامت و مصوت تقسیم بندی می </a:t>
            </a:r>
            <a:r>
              <a:rPr lang="fa-IR" sz="1400" dirty="0" err="1"/>
              <a:t>شند</a:t>
            </a:r>
            <a:r>
              <a:rPr lang="fa-IR" sz="1400" dirty="0"/>
              <a:t>.</a:t>
            </a:r>
          </a:p>
          <a:p>
            <a:pPr algn="r" rtl="1"/>
            <a:endParaRPr lang="fa-IR" sz="1400" dirty="0"/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a-IR" sz="1400" dirty="0"/>
              <a:t>مصوت های صداهایی مثل </a:t>
            </a:r>
            <a:r>
              <a:rPr lang="fa-IR" sz="1400" dirty="0" err="1"/>
              <a:t>َُِآ</a:t>
            </a:r>
            <a:r>
              <a:rPr lang="fa-IR" sz="1400" dirty="0"/>
              <a:t> او و... هستند و حروفی که این صدها رو داشته باشند </a:t>
            </a:r>
          </a:p>
          <a:p>
            <a:pPr algn="r" rtl="1"/>
            <a:endParaRPr lang="fa-IR" sz="1400" dirty="0"/>
          </a:p>
          <a:p>
            <a:pPr algn="r" rtl="1"/>
            <a:r>
              <a:rPr lang="fa-IR" sz="1400" dirty="0"/>
              <a:t> صامت ها هم بقیه ی صداها هستند، یعنی </a:t>
            </a:r>
            <a:r>
              <a:rPr lang="fa-IR" sz="1400" dirty="0" err="1"/>
              <a:t>اونایی</a:t>
            </a:r>
            <a:r>
              <a:rPr lang="fa-IR" sz="1400" dirty="0"/>
              <a:t> که صداهایی مثل ک ب س و د</a:t>
            </a:r>
            <a:r>
              <a:rPr lang="en-US" sz="1400" dirty="0"/>
              <a:t> </a:t>
            </a:r>
            <a:r>
              <a:rPr lang="fa-IR" sz="1400" dirty="0"/>
              <a:t> دارند.</a:t>
            </a:r>
          </a:p>
          <a:p>
            <a:pPr algn="r" rtl="1"/>
            <a:endParaRPr lang="fa-IR" sz="1400" dirty="0"/>
          </a:p>
          <a:p>
            <a:pPr algn="r" rtl="1"/>
            <a:r>
              <a:rPr lang="fa-IR" sz="1400" dirty="0"/>
              <a:t>اما اینا رو برای چی لازم داریم؟ </a:t>
            </a:r>
          </a:p>
          <a:p>
            <a:pPr algn="r" rtl="1"/>
            <a:endParaRPr lang="fa-IR" sz="1400" dirty="0"/>
          </a:p>
          <a:p>
            <a:pPr algn="r" rtl="1"/>
            <a:r>
              <a:rPr lang="fa-IR" sz="1400" dirty="0"/>
              <a:t>برای این که </a:t>
            </a:r>
            <a:r>
              <a:rPr lang="fa-IR" sz="1400" dirty="0" err="1"/>
              <a:t>بتونیم</a:t>
            </a:r>
            <a:r>
              <a:rPr lang="fa-IR" sz="1400" dirty="0"/>
              <a:t> حرف اول </a:t>
            </a:r>
            <a:r>
              <a:rPr lang="fa-IR" sz="1400" dirty="0" err="1"/>
              <a:t>یه</a:t>
            </a:r>
            <a:r>
              <a:rPr lang="fa-IR" sz="1400" dirty="0"/>
              <a:t> کلمه رو تشخیص بدیم </a:t>
            </a:r>
            <a:r>
              <a:rPr lang="fa-IR" sz="1400" dirty="0" err="1"/>
              <a:t>صداش</a:t>
            </a:r>
            <a:r>
              <a:rPr lang="fa-IR" sz="1400" dirty="0"/>
              <a:t> چی هستش.</a:t>
            </a:r>
            <a:br>
              <a:rPr lang="fa-IR" sz="1400" dirty="0"/>
            </a:br>
            <a:br>
              <a:rPr lang="fa-IR" sz="1400" dirty="0"/>
            </a:br>
            <a:r>
              <a:rPr lang="fa-IR" sz="1400" dirty="0"/>
              <a:t>چرا؟</a:t>
            </a:r>
          </a:p>
          <a:p>
            <a:pPr algn="r" rtl="1"/>
            <a:endParaRPr lang="fa-I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B184C-2370-48DE-A1EC-3173528165CD}" type="slidenum">
              <a:rPr lang="fa-IR" smtClean="0"/>
              <a:t>3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787627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dirty="0"/>
              <a:t>برای این که </a:t>
            </a:r>
            <a:r>
              <a:rPr lang="fa-IR" dirty="0" err="1"/>
              <a:t>بتونیم</a:t>
            </a:r>
            <a:r>
              <a:rPr lang="fa-IR" dirty="0"/>
              <a:t> تشخیص بدیم که </a:t>
            </a:r>
            <a:r>
              <a:rPr lang="fa-IR" dirty="0" err="1"/>
              <a:t>ازبین</a:t>
            </a:r>
            <a:r>
              <a:rPr lang="fa-IR" dirty="0"/>
              <a:t> </a:t>
            </a:r>
            <a:r>
              <a:rPr lang="en-US" dirty="0"/>
              <a:t>a</a:t>
            </a:r>
            <a:r>
              <a:rPr lang="fa-IR" dirty="0"/>
              <a:t> و </a:t>
            </a:r>
            <a:r>
              <a:rPr lang="en-US" dirty="0"/>
              <a:t>an</a:t>
            </a:r>
            <a:r>
              <a:rPr lang="fa-IR" dirty="0"/>
              <a:t> کدوم یکی رو باید استفاده کنیم، باید اول </a:t>
            </a:r>
            <a:r>
              <a:rPr lang="fa-IR" dirty="0" err="1"/>
              <a:t>بتونیم</a:t>
            </a:r>
            <a:r>
              <a:rPr lang="fa-IR" dirty="0"/>
              <a:t> حرف اول کلمه ی بعد از  اونا رو تشخیص بدیم. 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خب این یعنی چی؟</a:t>
            </a:r>
          </a:p>
          <a:p>
            <a:pPr algn="r" rtl="1"/>
            <a:r>
              <a:rPr lang="fa-IR" dirty="0"/>
              <a:t>یعنی حرف اول کلمه ای که بعد از </a:t>
            </a:r>
            <a:r>
              <a:rPr lang="en-US" dirty="0"/>
              <a:t>a</a:t>
            </a:r>
            <a:r>
              <a:rPr lang="fa-IR" dirty="0"/>
              <a:t> و یا</a:t>
            </a:r>
            <a:r>
              <a:rPr lang="en-US" dirty="0"/>
              <a:t>  an </a:t>
            </a:r>
            <a:r>
              <a:rPr lang="fa-IR" dirty="0"/>
              <a:t>میاد چی هستش؟</a:t>
            </a:r>
          </a:p>
          <a:p>
            <a:pPr algn="r" rtl="1"/>
            <a:br>
              <a:rPr lang="fa-IR" dirty="0"/>
            </a:br>
            <a:r>
              <a:rPr lang="fa-IR" dirty="0"/>
              <a:t>به این مثال ها دقّت کنید...</a:t>
            </a:r>
            <a:br>
              <a:rPr lang="fa-IR" dirty="0"/>
            </a:br>
            <a:r>
              <a:rPr lang="fa-IR" dirty="0"/>
              <a:t>{مثال ها}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اگه حروف اول اون کلمه مصوت باشه یا حرفی باشه که صدای مصوت </a:t>
            </a:r>
            <a:r>
              <a:rPr lang="fa-IR" dirty="0" err="1"/>
              <a:t>دارهمثل</a:t>
            </a:r>
            <a:r>
              <a:rPr lang="fa-IR" dirty="0"/>
              <a:t> </a:t>
            </a:r>
            <a:r>
              <a:rPr lang="fa-IR" dirty="0" err="1"/>
              <a:t>َُِ</a:t>
            </a:r>
            <a:r>
              <a:rPr lang="fa-IR" dirty="0"/>
              <a:t> آ </a:t>
            </a:r>
            <a:r>
              <a:rPr lang="fa-IR" dirty="0" err="1"/>
              <a:t>اي</a:t>
            </a:r>
            <a:r>
              <a:rPr lang="fa-IR" dirty="0"/>
              <a:t> باهاش از </a:t>
            </a:r>
            <a:r>
              <a:rPr lang="en-US" dirty="0"/>
              <a:t>An </a:t>
            </a:r>
            <a:r>
              <a:rPr lang="fa-IR" dirty="0"/>
              <a:t> استفاده می کنیم.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برای این که راحت تر یادتون </a:t>
            </a:r>
            <a:r>
              <a:rPr lang="fa-IR" dirty="0" err="1"/>
              <a:t>بمونهمی</a:t>
            </a:r>
            <a:r>
              <a:rPr lang="fa-IR" dirty="0"/>
              <a:t> </a:t>
            </a:r>
            <a:r>
              <a:rPr lang="fa-IR" dirty="0" err="1"/>
              <a:t>تونید</a:t>
            </a:r>
            <a:r>
              <a:rPr lang="fa-IR" dirty="0"/>
              <a:t> این شکل کله آدم رو که همه ی حروف صدادار رو دارن یادتون نگه دارید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B184C-2370-48DE-A1EC-3173528165CD}" type="slidenum">
              <a:rPr lang="fa-IR" smtClean="0"/>
              <a:t>4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894135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dirty="0"/>
              <a:t>برای کلمه هایی که غیر از این شرط رو داشتن هم از </a:t>
            </a:r>
            <a:r>
              <a:rPr lang="en-US" dirty="0"/>
              <a:t>a </a:t>
            </a:r>
            <a:r>
              <a:rPr lang="fa-IR" dirty="0"/>
              <a:t> استفاده می کنیم:</a:t>
            </a:r>
          </a:p>
          <a:p>
            <a:pPr algn="r" rtl="1"/>
            <a:endParaRPr lang="fa-IR" dirty="0"/>
          </a:p>
          <a:p>
            <a:pPr algn="r" rtl="1"/>
            <a:endParaRPr lang="fa-IR" dirty="0"/>
          </a:p>
          <a:p>
            <a:pPr algn="r" rtl="1"/>
            <a:r>
              <a:rPr lang="fa-IR" dirty="0"/>
              <a:t>بریم </a:t>
            </a:r>
            <a:r>
              <a:rPr lang="fa-IR" dirty="0" err="1"/>
              <a:t>یه</a:t>
            </a:r>
            <a:r>
              <a:rPr lang="fa-IR" dirty="0"/>
              <a:t> چند تا کلمه رو با هم تمرین کنیم تا چیزهایی رو که فهمیدید تو </a:t>
            </a:r>
            <a:r>
              <a:rPr lang="fa-IR" dirty="0" err="1"/>
              <a:t>ذهنتون</a:t>
            </a:r>
            <a:r>
              <a:rPr lang="fa-IR" dirty="0"/>
              <a:t> ماندگار بشه.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B184C-2370-48DE-A1EC-3173528165CD}" type="slidenum">
              <a:rPr lang="fa-IR" smtClean="0"/>
              <a:t>5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468454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dirty="0"/>
              <a:t>به حرف </a:t>
            </a:r>
            <a:r>
              <a:rPr lang="fa-IR" dirty="0" err="1"/>
              <a:t>اوّل</a:t>
            </a:r>
            <a:r>
              <a:rPr lang="fa-IR" dirty="0"/>
              <a:t> کلمه ها که با قرمز نوشتم دقّت کنید. با توجّه به اونا بگید باید از </a:t>
            </a:r>
            <a:r>
              <a:rPr lang="en-US" dirty="0"/>
              <a:t>A</a:t>
            </a:r>
            <a:r>
              <a:rPr lang="fa-IR" dirty="0"/>
              <a:t> استفاده کنیم یا </a:t>
            </a:r>
            <a:r>
              <a:rPr lang="en-US" dirty="0"/>
              <a:t>An</a:t>
            </a:r>
            <a:r>
              <a:rPr lang="fa-IR" dirty="0"/>
              <a:t>.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دقّت کنید که توی ترکیب های چند  کلمه ای حرف </a:t>
            </a:r>
            <a:r>
              <a:rPr lang="fa-IR" dirty="0" err="1"/>
              <a:t>اوّل</a:t>
            </a:r>
            <a:r>
              <a:rPr lang="fa-IR" dirty="0"/>
              <a:t> کلمه ای ملاک هست که </a:t>
            </a:r>
            <a:r>
              <a:rPr lang="fa-IR" dirty="0" err="1"/>
              <a:t>قراره</a:t>
            </a:r>
            <a:r>
              <a:rPr lang="fa-IR" dirty="0"/>
              <a:t> بلافاصله بعد از </a:t>
            </a:r>
            <a:r>
              <a:rPr lang="en-US" dirty="0"/>
              <a:t>A </a:t>
            </a:r>
            <a:r>
              <a:rPr lang="fa-IR" dirty="0"/>
              <a:t> یا </a:t>
            </a:r>
            <a:r>
              <a:rPr lang="en-US" dirty="0"/>
              <a:t> An </a:t>
            </a:r>
            <a:r>
              <a:rPr lang="fa-IR" dirty="0"/>
              <a:t>بیاد.</a:t>
            </a:r>
          </a:p>
          <a:p>
            <a:pPr algn="r" rtl="1"/>
            <a:br>
              <a:rPr lang="fa-IR" dirty="0"/>
            </a:br>
            <a:r>
              <a:rPr lang="fa-IR" dirty="0"/>
              <a:t>چند ثانیه ویدئو رو نگه دارید جواب ها رو که حدس ویدئو رو پخش کنید ت جواب ها رو ببینید.</a:t>
            </a:r>
          </a:p>
          <a:p>
            <a:pPr algn="r" rtl="1"/>
            <a:endParaRPr lang="fa-I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B184C-2370-48DE-A1EC-3173528165CD}" type="slidenum">
              <a:rPr lang="fa-IR" smtClean="0"/>
              <a:t>6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316830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dirty="0"/>
              <a:t>خب درس این قسمت تموم شد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 سؤالی داشتید توی گروه بپرسید.</a:t>
            </a:r>
          </a:p>
          <a:p>
            <a:pPr algn="r" rtl="1"/>
            <a:endParaRPr lang="fa-IR" dirty="0"/>
          </a:p>
          <a:p>
            <a:pPr algn="r" rtl="1"/>
            <a:r>
              <a:rPr lang="fa-IR" dirty="0"/>
              <a:t>یادتون باشه بهترین راه </a:t>
            </a:r>
            <a:r>
              <a:rPr lang="fa-IR" dirty="0" err="1"/>
              <a:t>یادگرفتن</a:t>
            </a:r>
            <a:r>
              <a:rPr lang="fa-IR" dirty="0"/>
              <a:t> خوب تمرین مداوم هست.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B184C-2370-48DE-A1EC-3173528165CD}" type="slidenum">
              <a:rPr lang="fa-IR" smtClean="0"/>
              <a:t>8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518666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9F20F-AC36-48BC-9407-8EB85354AC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B697D4-F969-455A-8714-7EDAA67C0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02FE2-C727-4D6D-BEBA-2B8DD82DB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0AFC3-46ED-43BB-8ACD-7BDAC439B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47993-4EE4-4AAA-98C7-55F8F8B55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184326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0C0D-6DBE-4D42-81DD-51FF5A662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BB0780-D527-48A5-8D2D-26435E026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764C5-D440-4A47-BA53-4A4922F58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2CAEF-7FD9-4AC6-B6B9-9327BB61E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66699-55AA-4479-91B4-4306114A5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357524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CCD296-9F38-4FE8-9CB2-435C020468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7552C9-9CC5-4A99-8D1F-B5568731FF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74428-3D44-42C7-8E19-A71BB5A0A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AE530-298E-4527-B89A-7D74C3E9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0888F-8BD0-4C02-BD24-FB1A679DB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28066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6FCE1-0D1A-4B42-B797-E08650F55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0086F-516F-40A2-AE05-23335C660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1BA90-76EB-4C89-AB2E-E2344BF9D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789AF-62F5-46E8-81D1-CD4F933EE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2BC7A-A87C-4C16-B94B-E1D9FF50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331452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2298C-8AB1-4CD6-BF78-7EFD4C28E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B0C58-BE46-4904-968E-B284C20A8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FCD5C-BE32-4822-BE76-C46E27820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83B61-6AFD-4EB8-BD28-DC127151C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469F5-4D58-44DD-A361-197E89CDD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899607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D5625-32A4-43D5-BF20-78F29871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EEC41-96B3-4F2E-9273-4661B1FA21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8347F1-1AB4-4A4D-9D65-C4BA3CEAFD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D07E5D-BBD8-4B85-B51A-7C7F106AD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EDD45-A981-476A-8BD1-8AB4DA2BA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556A0-597E-465D-B597-F5276450C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8763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E2F42-4868-4AD4-9C7D-5AFB424C5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C2524-3B3A-463A-AF72-149EA1491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BF5B86-275E-491B-B7AB-BD0FA6A78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4B38F0-96E0-43BF-A8D3-F94AF062F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E7765F-B0D9-4ED7-8000-EDCA63D58A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12F8B7-D90A-4A90-AC66-9C33A3E8B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AC26B2-2568-488A-96A7-C49BC4555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F92CA8-4FE5-40E6-8416-AE8AAA1C8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872632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38D5D-7FBF-4927-88FF-4693CDD99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94D135-93EF-4768-9E76-76DA96AA2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2C70B3-C845-419F-A25D-3C724F441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7A0BC5-981F-431B-B687-E671FCA94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913645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6749A9-687D-4219-96F8-2D61ACEC5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DD22C-3C41-4A89-8D1C-106E72720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96980-DC43-4473-9F34-5419A7BFC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26270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3AC89-03DB-4A09-A53E-B6BE1E05F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3B723-93D0-4F15-AD5D-1978ED926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B8A-19C6-4380-A50E-32F239A6E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E79ABF-4709-46D7-8E77-7217EE60A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CBB62B-0734-4F01-B554-A1CDFB663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82DDB-230F-4309-9F8C-F4BE47B9F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78932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4A98E-81F0-47E4-99DA-B8222B2B2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DF8D9C-108A-4744-AF4E-343BDD453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A692AA-FD8D-4D00-81C8-92F316A49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08B67-5CA3-4151-8217-C41BE3E9F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E8F26F-D0D2-4278-9507-FA25C13C1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3934E-BFE2-40FF-BC9E-14F7E968F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998695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3FAED0-93E2-4651-BCC2-864E0F4E7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9B7E7D-3889-454E-9F4B-C673ABC17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C6A5D-44EB-412A-8B0B-E0655907C2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DEDF9-E065-478A-99A4-03777EDC62CB}" type="datetimeFigureOut">
              <a:rPr lang="fa-IR" smtClean="0"/>
              <a:t>10/03/1442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0B030-13E5-430A-BAA0-182882679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E0314-834B-4FF2-A79E-0B078A77E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70057-FDA1-49D5-B252-1943FC2AAE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03208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gif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audio" Target="../media/media2.m4a"/><Relationship Id="rId7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5.gif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audio" Target="../media/media3.m4a"/><Relationship Id="rId7" Type="http://schemas.openxmlformats.org/officeDocument/2006/relationships/image" Target="../media/image2.sv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4.m4a"/><Relationship Id="rId7" Type="http://schemas.openxmlformats.org/officeDocument/2006/relationships/image" Target="../media/image2.svg"/><Relationship Id="rId12" Type="http://schemas.openxmlformats.org/officeDocument/2006/relationships/image" Target="../media/image4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11" Type="http://schemas.openxmlformats.org/officeDocument/2006/relationships/image" Target="../media/image9.png"/><Relationship Id="rId5" Type="http://schemas.openxmlformats.org/officeDocument/2006/relationships/notesSlide" Target="../notesSlides/notesSlide3.xml"/><Relationship Id="rId10" Type="http://schemas.microsoft.com/office/2011/relationships/inkAction" Target="../ink/inkAction1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10.gif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audio" Target="../media/media6.m4a"/><Relationship Id="rId7" Type="http://schemas.openxmlformats.org/officeDocument/2006/relationships/image" Target="../media/image2.svg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11" Type="http://schemas.openxmlformats.org/officeDocument/2006/relationships/image" Target="../media/image4.png"/><Relationship Id="rId5" Type="http://schemas.openxmlformats.org/officeDocument/2006/relationships/notesSlide" Target="../notesSlides/notesSlide5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7.xml"/><Relationship Id="rId9" Type="http://schemas.microsoft.com/office/2011/relationships/inkAction" Target="../ink/inkAction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7.m4a"/><Relationship Id="rId7" Type="http://schemas.openxmlformats.org/officeDocument/2006/relationships/image" Target="../media/image6.gif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35E7D-0800-4542-AA18-7D0A4E02A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477" y="1600200"/>
            <a:ext cx="6172288" cy="1025686"/>
          </a:xfrm>
        </p:spPr>
        <p:txBody>
          <a:bodyPr/>
          <a:lstStyle/>
          <a:p>
            <a:pPr rtl="0"/>
            <a:r>
              <a:rPr lang="en-US" dirty="0"/>
              <a:t>Lesson 1  Grammar</a:t>
            </a:r>
            <a:endParaRPr lang="fa-I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66FAE-F2FC-4086-80DB-B8CF397E5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2160" y="2915582"/>
            <a:ext cx="3414668" cy="703420"/>
          </a:xfrm>
        </p:spPr>
        <p:txBody>
          <a:bodyPr>
            <a:normAutofit/>
          </a:bodyPr>
          <a:lstStyle/>
          <a:p>
            <a:r>
              <a:rPr lang="en-US" sz="3600" dirty="0"/>
              <a:t>A or An or One</a:t>
            </a:r>
            <a:endParaRPr lang="fa-IR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F1AD19-8D96-4D63-8AA5-7E6B42C7E747}"/>
              </a:ext>
            </a:extLst>
          </p:cNvPr>
          <p:cNvSpPr txBox="1"/>
          <p:nvPr/>
        </p:nvSpPr>
        <p:spPr>
          <a:xfrm>
            <a:off x="2429522" y="780912"/>
            <a:ext cx="1811045" cy="769441"/>
          </a:xfrm>
          <a:prstGeom prst="rect">
            <a:avLst/>
          </a:prstGeom>
          <a:noFill/>
          <a:ln>
            <a:noFill/>
          </a:ln>
        </p:spPr>
        <p:txBody>
          <a:bodyPr wrap="square" rtlCol="1">
            <a:spAutoFit/>
          </a:bodyPr>
          <a:lstStyle/>
          <a:p>
            <a:pPr algn="ctr"/>
            <a:r>
              <a:rPr lang="en-US" sz="4400" dirty="0"/>
              <a:t>Part 3</a:t>
            </a:r>
            <a:endParaRPr lang="fa-IR" sz="4400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1325497-E4FD-47AF-A27A-B72D01355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29522" y="3743938"/>
            <a:ext cx="1889328" cy="24304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2754C2-C63D-4340-9DD2-0466D82D4A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765" y="683639"/>
            <a:ext cx="5000478" cy="5490721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A4A0C25-9D21-4ACF-8931-9D9575C680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926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6"/>
    </mc:Choice>
    <mc:Fallback>
      <p:transition spd="slow" advTm="6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90384B-4D46-4B0A-8862-7518B7515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084" y="1533658"/>
            <a:ext cx="5912222" cy="1101863"/>
          </a:xfrm>
        </p:spPr>
        <p:txBody>
          <a:bodyPr>
            <a:normAutofit/>
          </a:bodyPr>
          <a:lstStyle/>
          <a:p>
            <a:r>
              <a:rPr lang="en-US" sz="6600" b="1" dirty="0"/>
              <a:t>A = An = One  = 1</a:t>
            </a:r>
            <a:endParaRPr lang="fa-IR" sz="6600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219AA-3C6A-4AD1-B889-9DE257A9F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1" y="3589878"/>
            <a:ext cx="5912223" cy="2582321"/>
          </a:xfrm>
        </p:spPr>
        <p:txBody>
          <a:bodyPr>
            <a:normAutofit/>
          </a:bodyPr>
          <a:lstStyle/>
          <a:p>
            <a:pPr algn="ctr" rtl="1"/>
            <a:r>
              <a:rPr lang="fa-IR" sz="4000" dirty="0" err="1">
                <a:latin typeface="Behdad" panose="02000503000000000000" pitchFamily="2" charset="-78"/>
                <a:cs typeface="Behdad" panose="02000503000000000000" pitchFamily="2" charset="-78"/>
              </a:rPr>
              <a:t>معنیِ</a:t>
            </a:r>
            <a:r>
              <a:rPr lang="fa-IR" sz="4000" dirty="0">
                <a:latin typeface="Behdad" panose="02000503000000000000" pitchFamily="2" charset="-78"/>
                <a:cs typeface="Behdad" panose="02000503000000000000" pitchFamily="2" charset="-78"/>
              </a:rPr>
              <a:t> همه </a:t>
            </a:r>
            <a:r>
              <a:rPr lang="fa-IR" sz="4000" dirty="0" err="1">
                <a:latin typeface="Behdad" panose="02000503000000000000" pitchFamily="2" charset="-78"/>
                <a:cs typeface="Behdad" panose="02000503000000000000" pitchFamily="2" charset="-78"/>
              </a:rPr>
              <a:t>شون</a:t>
            </a:r>
            <a:r>
              <a:rPr lang="fa-IR" sz="4000" dirty="0">
                <a:latin typeface="Behdad" panose="02000503000000000000" pitchFamily="2" charset="-78"/>
                <a:cs typeface="Behdad" panose="02000503000000000000" pitchFamily="2" charset="-78"/>
              </a:rPr>
              <a:t> می شه</a:t>
            </a:r>
          </a:p>
          <a:p>
            <a:pPr algn="ctr" rtl="1"/>
            <a:endParaRPr lang="fa-IR" sz="4000" dirty="0">
              <a:latin typeface="Behdad" panose="02000503000000000000" pitchFamily="2" charset="-78"/>
              <a:cs typeface="Behdad" panose="02000503000000000000" pitchFamily="2" charset="-78"/>
            </a:endParaRPr>
          </a:p>
          <a:p>
            <a:pPr algn="ctr" rtl="1"/>
            <a:r>
              <a:rPr lang="fa-IR" sz="6600" dirty="0">
                <a:solidFill>
                  <a:srgbClr val="FF0000"/>
                </a:solidFill>
                <a:highlight>
                  <a:srgbClr val="FFFF00"/>
                </a:highlight>
                <a:latin typeface="Behdad" panose="02000503000000000000" pitchFamily="2" charset="-78"/>
                <a:cs typeface="Behdad" panose="02000503000000000000" pitchFamily="2" charset="-78"/>
              </a:rPr>
              <a:t>1</a:t>
            </a:r>
            <a:endParaRPr lang="fa-IR" sz="4400" dirty="0">
              <a:solidFill>
                <a:srgbClr val="FF0000"/>
              </a:solidFill>
              <a:highlight>
                <a:srgbClr val="FFFF00"/>
              </a:highlight>
              <a:latin typeface="Behdad" panose="02000503000000000000" pitchFamily="2" charset="-78"/>
              <a:cs typeface="Behdad" panose="02000503000000000000" pitchFamily="2" charset="-78"/>
            </a:endParaRPr>
          </a:p>
        </p:txBody>
      </p:sp>
      <p:pic>
        <p:nvPicPr>
          <p:cNvPr id="8" name="Picture 7" descr="science_questioning.gif">
            <a:extLst>
              <a:ext uri="{FF2B5EF4-FFF2-40B4-BE49-F238E27FC236}">
                <a16:creationId xmlns:a16="http://schemas.microsoft.com/office/drawing/2014/main" id="{A8A5A0C6-BF13-477D-929D-EE28A405F50E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988988" y="1945036"/>
            <a:ext cx="3969678" cy="3289686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D5D0B27C-8746-4F8A-BA5B-7774197D3F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6378" y="328519"/>
            <a:ext cx="1051498" cy="1352644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DF29F1AC-8F31-44E1-8F62-9D2A2AAD6B2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51115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180"/>
    </mc:Choice>
    <mc:Fallback>
      <p:transition spd="slow" advTm="40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6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2BECAC-D871-40E9-A06C-8C92905AE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>
                <a:cs typeface=".F Titr" panose="00000700000000000000" pitchFamily="2" charset="-78"/>
              </a:rPr>
              <a:t>دسته بندی صداها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60039A-9B51-4B7E-8151-EFBF806FA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3403" y="1727294"/>
            <a:ext cx="2750568" cy="823912"/>
          </a:xfrm>
        </p:spPr>
        <p:txBody>
          <a:bodyPr>
            <a:normAutofit/>
          </a:bodyPr>
          <a:lstStyle/>
          <a:p>
            <a:pPr rtl="1"/>
            <a:r>
              <a:rPr lang="fa-IR" sz="3200" dirty="0">
                <a:latin typeface="Koodak"/>
                <a:cs typeface="B Koodak" panose="00000700000000000000" pitchFamily="2" charset="-78"/>
              </a:rPr>
              <a:t>مصوّت ها: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5D40B-0018-430E-A7E8-63C2E4FA8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29442" y="2551206"/>
            <a:ext cx="1855693" cy="3684588"/>
          </a:xfrm>
        </p:spPr>
        <p:txBody>
          <a:bodyPr>
            <a:normAutofit/>
          </a:bodyPr>
          <a:lstStyle/>
          <a:p>
            <a:pPr marL="379800" indent="-342900" algn="l" rtl="0">
              <a:buFont typeface="+mj-lt"/>
              <a:buAutoNum type="arabicPeriod"/>
            </a:pPr>
            <a:r>
              <a:rPr lang="en-US" sz="4000" dirty="0"/>
              <a:t>A</a:t>
            </a:r>
          </a:p>
          <a:p>
            <a:pPr marL="379800" indent="-342900" algn="l" rtl="0">
              <a:buFont typeface="+mj-lt"/>
              <a:buAutoNum type="arabicPeriod"/>
            </a:pPr>
            <a:r>
              <a:rPr lang="en-US" sz="4000" dirty="0"/>
              <a:t>E</a:t>
            </a:r>
          </a:p>
          <a:p>
            <a:pPr marL="379800" indent="-342900" algn="l" rtl="0">
              <a:buFont typeface="+mj-lt"/>
              <a:buAutoNum type="arabicPeriod"/>
            </a:pPr>
            <a:r>
              <a:rPr lang="en-US" sz="4000" dirty="0"/>
              <a:t>U</a:t>
            </a:r>
          </a:p>
          <a:p>
            <a:pPr marL="379800" indent="-342900" algn="l" rtl="0">
              <a:buFont typeface="+mj-lt"/>
              <a:buAutoNum type="arabicPeriod"/>
            </a:pPr>
            <a:r>
              <a:rPr lang="en-US" sz="4000" dirty="0"/>
              <a:t>I</a:t>
            </a:r>
          </a:p>
          <a:p>
            <a:pPr marL="379800" indent="-342900" algn="l" rtl="0">
              <a:buFont typeface="+mj-lt"/>
              <a:buAutoNum type="arabicPeriod"/>
            </a:pPr>
            <a:r>
              <a:rPr lang="en-US" sz="4000" dirty="0"/>
              <a:t>O</a:t>
            </a:r>
          </a:p>
          <a:p>
            <a:pPr algn="l" rtl="0"/>
            <a:endParaRPr lang="fa-IR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56910F-98A3-44BA-8D73-0B4FFA62B9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64824" y="1727294"/>
            <a:ext cx="3690564" cy="823912"/>
          </a:xfrm>
        </p:spPr>
        <p:txBody>
          <a:bodyPr>
            <a:normAutofit/>
          </a:bodyPr>
          <a:lstStyle/>
          <a:p>
            <a:pPr algn="r" rtl="1"/>
            <a:r>
              <a:rPr lang="fa-IR" sz="3200" dirty="0">
                <a:latin typeface="Koodak"/>
                <a:cs typeface="B Koodak" panose="00000700000000000000" pitchFamily="2" charset="-78"/>
              </a:rPr>
              <a:t>صامت ها: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EA267B9-50A1-488A-B89D-D68ED34DDD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19476" y="2528421"/>
            <a:ext cx="3690563" cy="3684588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3600" dirty="0">
                <a:cs typeface="B Koodak" panose="00000700000000000000" pitchFamily="2" charset="-78"/>
              </a:rPr>
              <a:t>بقیّه ی حروف. مثل:</a:t>
            </a:r>
          </a:p>
          <a:p>
            <a:pPr algn="r" rtl="1"/>
            <a:r>
              <a:rPr lang="en-US" sz="3800" dirty="0"/>
              <a:t>B</a:t>
            </a:r>
          </a:p>
          <a:p>
            <a:pPr algn="r" rtl="1"/>
            <a:r>
              <a:rPr lang="en-US" sz="3800" dirty="0"/>
              <a:t>C</a:t>
            </a:r>
          </a:p>
          <a:p>
            <a:pPr algn="r" rtl="1"/>
            <a:r>
              <a:rPr lang="en-US" sz="3800" dirty="0"/>
              <a:t>D</a:t>
            </a:r>
          </a:p>
          <a:p>
            <a:pPr algn="r" rtl="1"/>
            <a:r>
              <a:rPr lang="en-US" sz="3800" dirty="0"/>
              <a:t>… </a:t>
            </a:r>
            <a:endParaRPr lang="fa-IR" sz="3800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517F5AB-478B-4A96-9989-3322F12ABF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6378" y="328519"/>
            <a:ext cx="1051498" cy="135264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AE6F997-6DDF-4683-B5B7-33E9D4F4AD50}"/>
              </a:ext>
            </a:extLst>
          </p:cNvPr>
          <p:cNvCxnSpPr/>
          <p:nvPr/>
        </p:nvCxnSpPr>
        <p:spPr>
          <a:xfrm>
            <a:off x="-389966" y="1717769"/>
            <a:ext cx="0" cy="4498975"/>
          </a:xfrm>
          <a:prstGeom prst="line">
            <a:avLst/>
          </a:prstGeom>
          <a:ln w="76200"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E66A2BC-DF77-474C-BD8D-FBFE5E7280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7558" y="3007737"/>
            <a:ext cx="3343082" cy="3485138"/>
          </a:xfrm>
          <a:prstGeom prst="rect">
            <a:avLst/>
          </a:prstGeom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2FC5BE96-03EA-4528-990A-BEC7A27563E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8032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44"/>
    </mc:Choice>
    <mc:Fallback>
      <p:transition spd="slow" advTm="48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6" grpId="0" build="p"/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7F41896-C80F-41AB-B66D-0B514111F06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98821" y="328519"/>
            <a:ext cx="1560885" cy="876300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/>
              <a:t>An</a:t>
            </a:r>
            <a:endParaRPr lang="fa-IR" sz="4000" b="1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BFB841B-A80E-4B9F-8FDB-CA0CC4A4DEBB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763002" y="1160463"/>
            <a:ext cx="2829338" cy="5378824"/>
          </a:xfrm>
        </p:spPr>
        <p:txBody>
          <a:bodyPr>
            <a:normAutofit fontScale="92500" lnSpcReduction="10000"/>
          </a:bodyPr>
          <a:lstStyle/>
          <a:p>
            <a:pPr marL="0" indent="0" algn="r" rtl="1">
              <a:lnSpc>
                <a:spcPct val="150000"/>
              </a:lnSpc>
              <a:buNone/>
            </a:pPr>
            <a:r>
              <a:rPr lang="fa-IR" sz="3200" dirty="0">
                <a:latin typeface="Behdad" panose="02000503000000000000" pitchFamily="2" charset="-78"/>
                <a:cs typeface="Behdad" panose="02000503000000000000" pitchFamily="2" charset="-78"/>
              </a:rPr>
              <a:t>موقعی استفاده می کنیم که بخواهیم بگویم یک ... و حرف </a:t>
            </a:r>
            <a:r>
              <a:rPr lang="fa-IR" sz="3200" dirty="0" err="1">
                <a:latin typeface="Behdad" panose="02000503000000000000" pitchFamily="2" charset="-78"/>
                <a:cs typeface="Behdad" panose="02000503000000000000" pitchFamily="2" charset="-78"/>
              </a:rPr>
              <a:t>اوّل</a:t>
            </a:r>
            <a:r>
              <a:rPr lang="fa-IR" sz="3200" dirty="0">
                <a:latin typeface="Behdad" panose="02000503000000000000" pitchFamily="2" charset="-78"/>
                <a:cs typeface="Behdad" panose="02000503000000000000" pitchFamily="2" charset="-78"/>
              </a:rPr>
              <a:t> کلمه ی  بعد از آن مصوّت باشد یا صدای </a:t>
            </a:r>
            <a:r>
              <a:rPr lang="fa-IR" sz="3200" dirty="0" err="1">
                <a:latin typeface="Behdad" panose="02000503000000000000" pitchFamily="2" charset="-78"/>
                <a:cs typeface="Behdad" panose="02000503000000000000" pitchFamily="2" charset="-78"/>
              </a:rPr>
              <a:t>مصّوت</a:t>
            </a:r>
            <a:r>
              <a:rPr lang="fa-IR" sz="3200" dirty="0">
                <a:latin typeface="Behdad" panose="02000503000000000000" pitchFamily="2" charset="-78"/>
                <a:cs typeface="Behdad" panose="02000503000000000000" pitchFamily="2" charset="-78"/>
              </a:rPr>
              <a:t> داشته باشد. 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AA932E11-6409-4006-862D-7C442DB642AD}"/>
              </a:ext>
            </a:extLst>
          </p:cNvPr>
          <p:cNvSpPr txBox="1">
            <a:spLocks/>
          </p:cNvSpPr>
          <p:nvPr/>
        </p:nvSpPr>
        <p:spPr>
          <a:xfrm>
            <a:off x="605118" y="1815353"/>
            <a:ext cx="2823882" cy="447787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numCol="1" rtlCol="0" anchor="t">
            <a:normAutofit lnSpcReduction="10000"/>
          </a:bodyPr>
          <a:lstStyle>
            <a:lvl1pPr marL="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2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9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9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9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9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9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9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0000"/>
                </a:solidFill>
              </a:rPr>
              <a:t>E</a:t>
            </a:r>
            <a:r>
              <a:rPr lang="en-US" sz="4000" dirty="0"/>
              <a:t>gg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0000"/>
                </a:solidFill>
              </a:rPr>
              <a:t>A</a:t>
            </a:r>
            <a:r>
              <a:rPr lang="en-US" sz="4000" dirty="0"/>
              <a:t>pple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0000"/>
                </a:solidFill>
              </a:rPr>
              <a:t>i</a:t>
            </a:r>
            <a:r>
              <a:rPr lang="en-US" sz="4000" dirty="0"/>
              <a:t>Phone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0000"/>
                </a:solidFill>
              </a:rPr>
              <a:t>U</a:t>
            </a:r>
            <a:r>
              <a:rPr lang="en-US" sz="4000" dirty="0"/>
              <a:t>mbrella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0000"/>
                </a:solidFill>
              </a:rPr>
              <a:t>O</a:t>
            </a:r>
            <a:r>
              <a:rPr lang="en-US" sz="4000" dirty="0"/>
              <a:t>range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0000"/>
                </a:solidFill>
              </a:rPr>
              <a:t>i</a:t>
            </a:r>
            <a:r>
              <a:rPr lang="en-US" sz="4000" dirty="0"/>
              <a:t>tem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EACF70B0-D8CE-4758-A8DB-1AFCE459FA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35635" y="1477411"/>
            <a:ext cx="2829338" cy="3639649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37FB47D-CE78-436C-AD5D-AD5B51032D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6378" y="328519"/>
            <a:ext cx="1051498" cy="1352644"/>
          </a:xfrm>
          <a:prstGeom prst="rect">
            <a:avLst/>
          </a:prstGeom>
        </p:spPr>
      </p:pic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43C96D4F-F5CF-4F1A-AE74-D952C0DDE8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26900" y="5117060"/>
            <a:ext cx="4138200" cy="90357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1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193CB614-5616-49AB-BEF1-CFF159AAF95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62000" y="2515320"/>
              <a:ext cx="969120" cy="172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193CB614-5616-49AB-BEF1-CFF159AAF95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52640" y="2505960"/>
                <a:ext cx="987840" cy="36000"/>
              </a:xfrm>
              <a:prstGeom prst="rect">
                <a:avLst/>
              </a:prstGeom>
            </p:spPr>
          </p:pic>
        </mc:Fallback>
      </mc:AlternateContent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8CD5A98B-81E0-40FF-8153-58C85916C7B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29556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14"/>
    </mc:Choice>
    <mc:Fallback>
      <p:transition spd="slow" advTm="585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1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DFC23F-201E-4200-8AF5-8AF3E1496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</a:t>
            </a:r>
            <a:endParaRPr lang="fa-IR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2759773-A12C-438C-8AE7-A155F029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352" y="1825625"/>
            <a:ext cx="6109447" cy="1325563"/>
          </a:xfrm>
        </p:spPr>
        <p:txBody>
          <a:bodyPr/>
          <a:lstStyle/>
          <a:p>
            <a:pPr marL="0" indent="0" algn="r" rtl="1">
              <a:buNone/>
            </a:pPr>
            <a:r>
              <a:rPr lang="fa-IR" dirty="0">
                <a:latin typeface="Behdad" panose="02000503000000000000" pitchFamily="2" charset="-78"/>
                <a:cs typeface="Behdad" panose="02000503000000000000" pitchFamily="2" charset="-78"/>
              </a:rPr>
              <a:t>بقیّه ی کلمه ها که این شرایط رو ندارند...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91B9BFD-A37C-4593-904E-5C94083860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018" y="1479176"/>
            <a:ext cx="2723902" cy="4491318"/>
          </a:xfrm>
          <a:prstGeom prst="rect">
            <a:avLst/>
          </a:prstGeom>
        </p:spPr>
      </p:pic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9F88C7C9-DF23-47F4-BB41-A91E644BF2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95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09"/>
    </mc:Choice>
    <mc:Fallback>
      <p:transition spd="slow" advTm="13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90BC8B-697C-4F70-9C0D-2B9199536AE8}"/>
              </a:ext>
            </a:extLst>
          </p:cNvPr>
          <p:cNvSpPr txBox="1"/>
          <p:nvPr/>
        </p:nvSpPr>
        <p:spPr>
          <a:xfrm>
            <a:off x="824753" y="354105"/>
            <a:ext cx="10542494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fa-IR" sz="4000" dirty="0">
                <a:latin typeface="Behdad" panose="02000503000000000000" pitchFamily="2" charset="-78"/>
                <a:cs typeface="Behdad" panose="02000503000000000000" pitchFamily="2" charset="-78"/>
              </a:rPr>
              <a:t>تمرین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43C521A-0062-4455-B782-A7FC89C39D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6378" y="328519"/>
            <a:ext cx="1051498" cy="13526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1D6D57-D6EC-4942-A8B2-43AD7BFC3CB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1792" y="2178651"/>
            <a:ext cx="3362325" cy="3505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424A2D-23E2-44F6-B3EE-766B0A6036DF}"/>
              </a:ext>
            </a:extLst>
          </p:cNvPr>
          <p:cNvSpPr txBox="1"/>
          <p:nvPr/>
        </p:nvSpPr>
        <p:spPr>
          <a:xfrm>
            <a:off x="1690026" y="1061991"/>
            <a:ext cx="7139649" cy="555536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pple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o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range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p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leasant environment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p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assport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i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nstance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k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ind postman</a:t>
            </a:r>
            <a:endParaRPr lang="fa-IR" sz="4000" dirty="0"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BECC60-501D-49C5-8CCC-4B4C08511D72}"/>
              </a:ext>
            </a:extLst>
          </p:cNvPr>
          <p:cNvSpPr txBox="1"/>
          <p:nvPr/>
        </p:nvSpPr>
        <p:spPr>
          <a:xfrm>
            <a:off x="2727047" y="3088959"/>
            <a:ext cx="806823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</a:t>
            </a:r>
            <a:endParaRPr lang="fa-IR" sz="4000" dirty="0">
              <a:solidFill>
                <a:srgbClr val="0070C0"/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F87043-A363-4798-80FA-0FDC3EFF1CE4}"/>
              </a:ext>
            </a:extLst>
          </p:cNvPr>
          <p:cNvSpPr txBox="1"/>
          <p:nvPr/>
        </p:nvSpPr>
        <p:spPr>
          <a:xfrm>
            <a:off x="2624975" y="1218231"/>
            <a:ext cx="1053915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An</a:t>
            </a:r>
            <a:endParaRPr lang="fa-IR" sz="4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791FB6-6216-4513-B544-E59939EFAC4C}"/>
              </a:ext>
            </a:extLst>
          </p:cNvPr>
          <p:cNvSpPr txBox="1"/>
          <p:nvPr/>
        </p:nvSpPr>
        <p:spPr>
          <a:xfrm>
            <a:off x="2624974" y="2178651"/>
            <a:ext cx="1053915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An</a:t>
            </a:r>
            <a:endParaRPr lang="fa-IR" sz="4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4A5EA1-A49F-482B-86EC-21B0F59E9412}"/>
              </a:ext>
            </a:extLst>
          </p:cNvPr>
          <p:cNvSpPr txBox="1"/>
          <p:nvPr/>
        </p:nvSpPr>
        <p:spPr>
          <a:xfrm>
            <a:off x="2727047" y="3999267"/>
            <a:ext cx="806823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</a:t>
            </a:r>
            <a:endParaRPr lang="fa-IR" sz="4000" dirty="0">
              <a:solidFill>
                <a:srgbClr val="0070C0"/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C536C8-F278-4950-A7E7-E455F0637F2F}"/>
              </a:ext>
            </a:extLst>
          </p:cNvPr>
          <p:cNvSpPr txBox="1"/>
          <p:nvPr/>
        </p:nvSpPr>
        <p:spPr>
          <a:xfrm>
            <a:off x="2768689" y="5869995"/>
            <a:ext cx="806823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</a:t>
            </a:r>
            <a:endParaRPr lang="fa-IR" sz="4000" dirty="0">
              <a:solidFill>
                <a:srgbClr val="0070C0"/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71CFBD-3580-4628-A59F-271EA7BF55AA}"/>
              </a:ext>
            </a:extLst>
          </p:cNvPr>
          <p:cNvSpPr txBox="1"/>
          <p:nvPr/>
        </p:nvSpPr>
        <p:spPr>
          <a:xfrm>
            <a:off x="2685063" y="4909575"/>
            <a:ext cx="1053915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An</a:t>
            </a:r>
            <a:endParaRPr lang="fa-IR" sz="4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9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5E5A0FA2-1C02-4303-B311-6018CF7940A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96200" y="3849480"/>
              <a:ext cx="3798000" cy="287280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5E5A0FA2-1C02-4303-B311-6018CF7940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86840" y="3840120"/>
                <a:ext cx="3816720" cy="2891520"/>
              </a:xfrm>
              <a:prstGeom prst="rect">
                <a:avLst/>
              </a:prstGeom>
            </p:spPr>
          </p:pic>
        </mc:Fallback>
      </mc:AlternateContent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9488303A-BA7C-477B-A877-9084EA95025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70446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61"/>
    </mc:Choice>
    <mc:Fallback>
      <p:transition spd="slow" advTm="36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11" grpId="0"/>
      <p:bldP spid="13" grpId="0" build="p"/>
      <p:bldP spid="15" grpId="0"/>
      <p:bldP spid="17" grpId="0"/>
      <p:bldP spid="19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90BC8B-697C-4F70-9C0D-2B9199536AE8}"/>
              </a:ext>
            </a:extLst>
          </p:cNvPr>
          <p:cNvSpPr txBox="1"/>
          <p:nvPr/>
        </p:nvSpPr>
        <p:spPr>
          <a:xfrm>
            <a:off x="824753" y="354105"/>
            <a:ext cx="10542494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fa-IR" sz="4000" dirty="0">
                <a:latin typeface="Behdad" panose="02000503000000000000" pitchFamily="2" charset="-78"/>
                <a:cs typeface="Behdad" panose="02000503000000000000" pitchFamily="2" charset="-78"/>
              </a:rPr>
              <a:t>تمرین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424A2D-23E2-44F6-B3EE-766B0A6036DF}"/>
              </a:ext>
            </a:extLst>
          </p:cNvPr>
          <p:cNvSpPr txBox="1"/>
          <p:nvPr/>
        </p:nvSpPr>
        <p:spPr>
          <a:xfrm>
            <a:off x="1660060" y="1087577"/>
            <a:ext cx="6255214" cy="553023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d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ictionary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o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bject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g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enerous girl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e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nvironment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i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ndigenous design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……… </a:t>
            </a:r>
            <a:r>
              <a:rPr lang="en-US" sz="4000" dirty="0">
                <a:solidFill>
                  <a:srgbClr val="FF000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b</a:t>
            </a:r>
            <a:r>
              <a:rPr lang="en-US" sz="4000" dirty="0">
                <a:latin typeface="Comic Sans MS" panose="030F0702030302020204" pitchFamily="66" charset="0"/>
                <a:cs typeface="Behdad" panose="02000503000000000000" pitchFamily="2" charset="-78"/>
              </a:rPr>
              <a:t>rave soldier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43C521A-0062-4455-B782-A7FC89C39D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6378" y="328519"/>
            <a:ext cx="1051498" cy="13526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BA5957-B364-44AB-A41D-26FA6F7EFF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1792" y="2178651"/>
            <a:ext cx="3362325" cy="3505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ADC510-C475-49D6-9B4D-D3CE5539281C}"/>
              </a:ext>
            </a:extLst>
          </p:cNvPr>
          <p:cNvSpPr txBox="1"/>
          <p:nvPr/>
        </p:nvSpPr>
        <p:spPr>
          <a:xfrm>
            <a:off x="2624974" y="4044287"/>
            <a:ext cx="1053915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An</a:t>
            </a:r>
            <a:endParaRPr lang="fa-IR" sz="4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6D69BB-DAB0-44E0-B96A-376B78CECA33}"/>
              </a:ext>
            </a:extLst>
          </p:cNvPr>
          <p:cNvSpPr txBox="1"/>
          <p:nvPr/>
        </p:nvSpPr>
        <p:spPr>
          <a:xfrm>
            <a:off x="2624974" y="2178651"/>
            <a:ext cx="1053915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An</a:t>
            </a:r>
            <a:endParaRPr lang="fa-IR" sz="4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802F2B-D330-4404-9047-E1666761D1CA}"/>
              </a:ext>
            </a:extLst>
          </p:cNvPr>
          <p:cNvSpPr txBox="1"/>
          <p:nvPr/>
        </p:nvSpPr>
        <p:spPr>
          <a:xfrm>
            <a:off x="2748519" y="3143562"/>
            <a:ext cx="806823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</a:t>
            </a:r>
            <a:endParaRPr lang="fa-IR" sz="4000" dirty="0">
              <a:solidFill>
                <a:srgbClr val="0070C0"/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AC8143-75D7-4B06-9933-229467D47E18}"/>
              </a:ext>
            </a:extLst>
          </p:cNvPr>
          <p:cNvSpPr txBox="1"/>
          <p:nvPr/>
        </p:nvSpPr>
        <p:spPr>
          <a:xfrm>
            <a:off x="2727046" y="5909923"/>
            <a:ext cx="806823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</a:t>
            </a:r>
            <a:endParaRPr lang="fa-IR" sz="4000" dirty="0">
              <a:solidFill>
                <a:srgbClr val="0070C0"/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4369E6-0FDC-4F60-B6A1-6D33647BACDF}"/>
              </a:ext>
            </a:extLst>
          </p:cNvPr>
          <p:cNvSpPr txBox="1"/>
          <p:nvPr/>
        </p:nvSpPr>
        <p:spPr>
          <a:xfrm>
            <a:off x="2772706" y="1286923"/>
            <a:ext cx="806823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</a:t>
            </a:r>
            <a:endParaRPr lang="fa-IR" sz="4000" dirty="0">
              <a:solidFill>
                <a:srgbClr val="0070C0"/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7E4CE3-7E2D-43C2-B4A4-0711C37DFA50}"/>
              </a:ext>
            </a:extLst>
          </p:cNvPr>
          <p:cNvSpPr txBox="1"/>
          <p:nvPr/>
        </p:nvSpPr>
        <p:spPr>
          <a:xfrm>
            <a:off x="2603499" y="4945012"/>
            <a:ext cx="1053915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  <a:cs typeface="Behdad" panose="02000503000000000000" pitchFamily="2" charset="-78"/>
              </a:rPr>
              <a:t>An</a:t>
            </a:r>
            <a:endParaRPr lang="fa-IR" sz="4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  <a:cs typeface="Behdad" panose="02000503000000000000" pitchFamily="2" charset="-78"/>
            </a:endParaRP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BEABAABA-256A-48C6-BAA9-0038C16C11B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31581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02"/>
    </mc:Choice>
    <mc:Fallback>
      <p:transition spd="slow" advTm="14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12" grpId="0"/>
      <p:bldP spid="14" grpId="0" build="p"/>
      <p:bldP spid="16" grpId="0"/>
      <p:bldP spid="18" grpId="0"/>
      <p:bldP spid="20" grpId="0" build="p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DFC23F-201E-4200-8AF5-8AF3E1496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Good bye!</a:t>
            </a:r>
            <a:endParaRPr lang="fa-IR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0DCD188-29C2-41C0-9A38-DCF9C683C3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73155" y="1690688"/>
            <a:ext cx="3382580" cy="4351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FE046E5-F8DB-4979-9F2E-0FCF50F260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174" y="1776880"/>
            <a:ext cx="4129744" cy="4265146"/>
          </a:xfrm>
          <a:prstGeom prst="rect">
            <a:avLst/>
          </a:prstGeom>
        </p:spPr>
      </p:pic>
      <p:sp>
        <p:nvSpPr>
          <p:cNvPr id="11" name="Title 4">
            <a:extLst>
              <a:ext uri="{FF2B5EF4-FFF2-40B4-BE49-F238E27FC236}">
                <a16:creationId xmlns:a16="http://schemas.microsoft.com/office/drawing/2014/main" id="{C016E710-3434-4ECD-B438-D2BF031C3230}"/>
              </a:ext>
            </a:extLst>
          </p:cNvPr>
          <p:cNvSpPr txBox="1">
            <a:spLocks/>
          </p:cNvSpPr>
          <p:nvPr/>
        </p:nvSpPr>
        <p:spPr>
          <a:xfrm>
            <a:off x="4586247" y="6042026"/>
            <a:ext cx="3382580" cy="6726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Cartoons courtesy of</a:t>
            </a:r>
            <a:br>
              <a:rPr lang="en-US" dirty="0"/>
            </a:br>
            <a:r>
              <a:rPr lang="en-US" dirty="0"/>
              <a:t>Philip Martin</a:t>
            </a:r>
            <a:endParaRPr lang="fa-IR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6111A3A-B93D-47F4-ACFB-4820B0A15E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38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61"/>
    </mc:Choice>
    <mc:Fallback>
      <p:transition spd="slow" advTm="16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4|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1.5|0.8|0.7|1.5|7.9|2|3.2|13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4|2.5|1.5|2.6|1.4|3.4|15.6|1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6503</TotalTime>
  <Words>621</Words>
  <Application>Microsoft Office PowerPoint</Application>
  <PresentationFormat>Widescreen</PresentationFormat>
  <Paragraphs>102</Paragraphs>
  <Slides>8</Slides>
  <Notes>6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Behdad</vt:lpstr>
      <vt:lpstr>Calibri</vt:lpstr>
      <vt:lpstr>Calibri Light</vt:lpstr>
      <vt:lpstr>Comic Sans MS</vt:lpstr>
      <vt:lpstr>Koodak</vt:lpstr>
      <vt:lpstr>Office Theme</vt:lpstr>
      <vt:lpstr>Lesson 1  Grammar</vt:lpstr>
      <vt:lpstr>A = An = One  = 1</vt:lpstr>
      <vt:lpstr>دسته بندی صداها</vt:lpstr>
      <vt:lpstr>An</vt:lpstr>
      <vt:lpstr>A</vt:lpstr>
      <vt:lpstr>PowerPoint Presentation</vt:lpstr>
      <vt:lpstr>PowerPoint Presentation</vt:lpstr>
      <vt:lpstr>Good bye!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1 - Grammar</dc:title>
  <dc:creator>Hadi F</dc:creator>
  <cp:lastModifiedBy>Hadi F</cp:lastModifiedBy>
  <cp:revision>119</cp:revision>
  <dcterms:created xsi:type="dcterms:W3CDTF">2020-10-22T13:52:59Z</dcterms:created>
  <dcterms:modified xsi:type="dcterms:W3CDTF">2020-10-29T12:40:49Z</dcterms:modified>
</cp:coreProperties>
</file>

<file path=docProps/thumbnail.jpeg>
</file>